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80" r:id="rId1"/>
  </p:sldMasterIdLst>
  <p:notesMasterIdLst>
    <p:notesMasterId r:id="rId15"/>
  </p:notesMasterIdLst>
  <p:sldIdLst>
    <p:sldId id="256" r:id="rId2"/>
    <p:sldId id="257" r:id="rId3"/>
    <p:sldId id="258" r:id="rId4"/>
    <p:sldId id="283" r:id="rId5"/>
    <p:sldId id="259" r:id="rId6"/>
    <p:sldId id="282" r:id="rId7"/>
    <p:sldId id="273" r:id="rId8"/>
    <p:sldId id="260" r:id="rId9"/>
    <p:sldId id="261" r:id="rId10"/>
    <p:sldId id="262" r:id="rId11"/>
    <p:sldId id="271" r:id="rId12"/>
    <p:sldId id="263" r:id="rId13"/>
    <p:sldId id="281"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5A3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4902" autoAdjust="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6BDDC7-449F-4B81-ABF1-06C5FC15CC0B}" type="datetimeFigureOut">
              <a:rPr lang="ar-SA" smtClean="0"/>
              <a:t>13/09/45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614A8A0-74F9-455D-8318-067114796FF0}" type="slidenum">
              <a:rPr lang="ar-SA" smtClean="0"/>
              <a:t>‹#›</a:t>
            </a:fld>
            <a:endParaRPr lang="ar-SA"/>
          </a:p>
        </p:txBody>
      </p:sp>
    </p:spTree>
    <p:extLst>
      <p:ext uri="{BB962C8B-B14F-4D97-AF65-F5344CB8AC3E}">
        <p14:creationId xmlns:p14="http://schemas.microsoft.com/office/powerpoint/2010/main" val="25851987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B614A8A0-74F9-455D-8318-067114796FF0}" type="slidenum">
              <a:rPr lang="ar-SA" smtClean="0"/>
              <a:t>12</a:t>
            </a:fld>
            <a:endParaRPr lang="ar-SA"/>
          </a:p>
        </p:txBody>
      </p:sp>
    </p:spTree>
    <p:extLst>
      <p:ext uri="{BB962C8B-B14F-4D97-AF65-F5344CB8AC3E}">
        <p14:creationId xmlns:p14="http://schemas.microsoft.com/office/powerpoint/2010/main" val="4073559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13/09/45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13/09/45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13/09/45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404664"/>
            <a:ext cx="7211144" cy="6192688"/>
          </a:xfrm>
          <a:blipFill>
            <a:blip r:embed="rId3"/>
            <a:tile tx="0" ty="0" sx="100000" sy="100000" flip="none" algn="tl"/>
          </a:blipFill>
          <a:effectLst>
            <a:glow rad="228600">
              <a:schemeClr val="accent1">
                <a:satMod val="175000"/>
                <a:alpha val="40000"/>
              </a:schemeClr>
            </a:glow>
            <a:outerShdw blurRad="63500" dist="25400" dir="5400000" rotWithShape="0">
              <a:srgbClr val="000000">
                <a:alpha val="43137"/>
              </a:srgbClr>
            </a:outerShdw>
          </a:effectLst>
        </p:spPr>
        <p:style>
          <a:lnRef idx="1">
            <a:schemeClr val="accent6"/>
          </a:lnRef>
          <a:fillRef idx="2">
            <a:schemeClr val="accent6"/>
          </a:fillRef>
          <a:effectRef idx="1">
            <a:schemeClr val="accent6"/>
          </a:effectRef>
          <a:fontRef idx="minor">
            <a:schemeClr val="dk1"/>
          </a:fontRef>
        </p:style>
        <p:txBody>
          <a:bodyPr>
            <a:normAutofit/>
          </a:bodyPr>
          <a:lstStyle/>
          <a:p>
            <a:pPr algn="ctr"/>
            <a:r>
              <a:rPr lang="ar-SA" sz="4000" dirty="0" smtClean="0"/>
              <a:t/>
            </a:r>
            <a:br>
              <a:rPr lang="ar-SA" sz="4000" dirty="0" smtClean="0"/>
            </a:br>
            <a:r>
              <a:rPr lang="ar-SA" sz="4000" dirty="0"/>
              <a:t/>
            </a:r>
            <a:br>
              <a:rPr lang="ar-SA" sz="4000" dirty="0"/>
            </a:br>
            <a:r>
              <a:rPr lang="ar-SA" sz="4000" dirty="0" smtClean="0"/>
              <a:t/>
            </a:r>
            <a:br>
              <a:rPr lang="ar-SA" sz="4000" dirty="0" smtClean="0"/>
            </a:br>
            <a:r>
              <a:rPr lang="ar-SA" sz="4000" dirty="0" smtClean="0"/>
              <a:t>الحضارة </a:t>
            </a:r>
            <a:r>
              <a:rPr lang="ar-SA" sz="4000" dirty="0" err="1" smtClean="0"/>
              <a:t>الميكنيية</a:t>
            </a:r>
            <a:r>
              <a:rPr lang="ar-SA" sz="4000" dirty="0" smtClean="0"/>
              <a:t> </a:t>
            </a:r>
            <a:br>
              <a:rPr lang="ar-SA" sz="4000" dirty="0" smtClean="0"/>
            </a:br>
            <a:r>
              <a:rPr lang="ar-SA" sz="4000" dirty="0"/>
              <a:t/>
            </a:r>
            <a:br>
              <a:rPr lang="ar-SA" sz="4000" dirty="0"/>
            </a:br>
            <a:r>
              <a:rPr lang="ar-SA" sz="4800" b="1" dirty="0" smtClean="0">
                <a:solidFill>
                  <a:schemeClr val="bg1"/>
                </a:solidFill>
                <a:latin typeface="Arabic Typesetting" panose="03020402040406030203" pitchFamily="66" charset="-78"/>
                <a:cs typeface="Arabic Typesetting" panose="03020402040406030203" pitchFamily="66" charset="-78"/>
              </a:rPr>
              <a:t>/</a:t>
            </a:r>
            <a:r>
              <a:rPr lang="ar-SA" sz="4800" b="1" dirty="0">
                <a:solidFill>
                  <a:schemeClr val="bg1"/>
                </a:solidFill>
                <a:latin typeface="Arabic Typesetting" panose="03020402040406030203" pitchFamily="66" charset="-78"/>
                <a:cs typeface="Arabic Typesetting" panose="03020402040406030203" pitchFamily="66" charset="-78"/>
              </a:rPr>
              <a:t>المرحلة الثانية /قسم </a:t>
            </a:r>
            <a:r>
              <a:rPr lang="ar-SA" sz="4800" b="1" dirty="0" smtClean="0">
                <a:solidFill>
                  <a:schemeClr val="bg1"/>
                </a:solidFill>
                <a:latin typeface="Arabic Typesetting" panose="03020402040406030203" pitchFamily="66" charset="-78"/>
                <a:cs typeface="Arabic Typesetting" panose="03020402040406030203" pitchFamily="66" charset="-78"/>
              </a:rPr>
              <a:t>التاريخ</a:t>
            </a:r>
            <a:r>
              <a:rPr lang="ar-SA" sz="4800" b="1" dirty="0">
                <a:solidFill>
                  <a:schemeClr val="bg1"/>
                </a:solidFill>
                <a:latin typeface="Arabic Typesetting" panose="03020402040406030203" pitchFamily="66" charset="-78"/>
                <a:cs typeface="Arabic Typesetting" panose="03020402040406030203" pitchFamily="66" charset="-78"/>
              </a:rPr>
              <a:t/>
            </a:r>
            <a:br>
              <a:rPr lang="ar-SA" sz="4800" b="1" dirty="0">
                <a:solidFill>
                  <a:schemeClr val="bg1"/>
                </a:solidFill>
                <a:latin typeface="Arabic Typesetting" panose="03020402040406030203" pitchFamily="66" charset="-78"/>
                <a:cs typeface="Arabic Typesetting" panose="03020402040406030203" pitchFamily="66" charset="-78"/>
              </a:rPr>
            </a:br>
            <a:r>
              <a:rPr lang="ar-SA" sz="4800" b="1" dirty="0" smtClean="0">
                <a:solidFill>
                  <a:schemeClr val="bg1"/>
                </a:solidFill>
                <a:latin typeface="Arabic Typesetting" panose="03020402040406030203" pitchFamily="66" charset="-78"/>
                <a:cs typeface="Arabic Typesetting" panose="03020402040406030203" pitchFamily="66" charset="-78"/>
              </a:rPr>
              <a:t>اعداد</a:t>
            </a:r>
            <a:r>
              <a:rPr lang="ar-SA" sz="4800" b="1" dirty="0">
                <a:solidFill>
                  <a:schemeClr val="bg1"/>
                </a:solidFill>
                <a:latin typeface="Arabic Typesetting" panose="03020402040406030203" pitchFamily="66" charset="-78"/>
                <a:cs typeface="Arabic Typesetting" panose="03020402040406030203" pitchFamily="66" charset="-78"/>
              </a:rPr>
              <a:t/>
            </a:r>
            <a:br>
              <a:rPr lang="ar-SA" sz="4800" b="1" dirty="0">
                <a:solidFill>
                  <a:schemeClr val="bg1"/>
                </a:solidFill>
                <a:latin typeface="Arabic Typesetting" panose="03020402040406030203" pitchFamily="66" charset="-78"/>
                <a:cs typeface="Arabic Typesetting" panose="03020402040406030203" pitchFamily="66" charset="-78"/>
              </a:rPr>
            </a:br>
            <a:r>
              <a:rPr lang="ar-SA" sz="4800" b="1" dirty="0" smtClean="0">
                <a:solidFill>
                  <a:schemeClr val="bg1"/>
                </a:solidFill>
                <a:latin typeface="Arabic Typesetting" panose="03020402040406030203" pitchFamily="66" charset="-78"/>
                <a:cs typeface="Arabic Typesetting" panose="03020402040406030203" pitchFamily="66" charset="-78"/>
              </a:rPr>
              <a:t>د. </a:t>
            </a:r>
            <a:r>
              <a:rPr lang="ar-SA" sz="4800" b="1" dirty="0" smtClean="0">
                <a:solidFill>
                  <a:schemeClr val="bg1"/>
                </a:solidFill>
                <a:latin typeface="Arabic Typesetting" panose="03020402040406030203" pitchFamily="66" charset="-78"/>
                <a:cs typeface="Arabic Typesetting" panose="03020402040406030203" pitchFamily="66" charset="-78"/>
              </a:rPr>
              <a:t>ذكرى </a:t>
            </a:r>
            <a:r>
              <a:rPr lang="ar-SA" sz="4800" b="1" dirty="0">
                <a:solidFill>
                  <a:schemeClr val="bg1"/>
                </a:solidFill>
                <a:latin typeface="Arabic Typesetting" panose="03020402040406030203" pitchFamily="66" charset="-78"/>
                <a:cs typeface="Arabic Typesetting" panose="03020402040406030203" pitchFamily="66" charset="-78"/>
              </a:rPr>
              <a:t>عواد </a:t>
            </a:r>
            <a:r>
              <a:rPr lang="ar-SA" sz="4800" b="1" dirty="0" smtClean="0">
                <a:solidFill>
                  <a:schemeClr val="bg1"/>
                </a:solidFill>
                <a:latin typeface="Arabic Typesetting" panose="03020402040406030203" pitchFamily="66" charset="-78"/>
                <a:cs typeface="Arabic Typesetting" panose="03020402040406030203" pitchFamily="66" charset="-78"/>
              </a:rPr>
              <a:t>ياسر</a:t>
            </a:r>
            <a:endParaRPr lang="ar-SA" sz="4800" b="1" dirty="0">
              <a:solidFill>
                <a:schemeClr val="bg1"/>
              </a:solidFill>
              <a:latin typeface="Arabic Typesetting" panose="03020402040406030203" pitchFamily="66" charset="-78"/>
              <a:cs typeface="Arabic Typesetting" panose="03020402040406030203" pitchFamily="66" charset="-78"/>
            </a:endParaRPr>
          </a:p>
        </p:txBody>
      </p:sp>
      <p:pic>
        <p:nvPicPr>
          <p:cNvPr id="4" name="صورة 3"/>
          <p:cNvPicPr/>
          <p:nvPr/>
        </p:nvPicPr>
        <p:blipFill>
          <a:blip r:embed="rId4">
            <a:extLst>
              <a:ext uri="{BEBA8EAE-BF5A-486C-A8C5-ECC9F3942E4B}">
                <a14:imgProps xmlns:a14="http://schemas.microsoft.com/office/drawing/2010/main">
                  <a14:imgLayer r:embed="rId5">
                    <a14:imgEffect>
                      <a14:brightnessContrast bright="2000" contrast="3000"/>
                    </a14:imgEffect>
                  </a14:imgLayer>
                </a14:imgProps>
              </a:ext>
              <a:ext uri="{28A0092B-C50C-407E-A947-70E740481C1C}">
                <a14:useLocalDpi xmlns:a14="http://schemas.microsoft.com/office/drawing/2010/main" val="0"/>
              </a:ext>
            </a:extLst>
          </a:blip>
          <a:srcRect/>
          <a:stretch>
            <a:fillRect/>
          </a:stretch>
        </p:blipFill>
        <p:spPr bwMode="auto">
          <a:xfrm>
            <a:off x="3563888" y="548680"/>
            <a:ext cx="1800200" cy="1800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251520" y="188640"/>
            <a:ext cx="8568952" cy="6408712"/>
          </a:xfrm>
          <a:blipFill>
            <a:blip r:embed="rId2"/>
            <a:tile tx="0" ty="0" sx="100000" sy="100000" flip="none" algn="tl"/>
          </a:blipFill>
          <a:effectLst>
            <a:innerShdw blurRad="63500" dist="50800" dir="8100000">
              <a:prstClr val="black">
                <a:alpha val="50000"/>
              </a:prstClr>
            </a:innerShdw>
          </a:effectLst>
        </p:spPr>
        <p:txBody>
          <a:bodyPr>
            <a:normAutofit fontScale="85000" lnSpcReduction="10000"/>
          </a:bodyPr>
          <a:lstStyle/>
          <a:p>
            <a:r>
              <a:rPr lang="ar-SA" sz="3200" b="1" dirty="0"/>
              <a:t>انحدار الحضارة </a:t>
            </a:r>
            <a:endParaRPr lang="en-US" sz="3200" dirty="0"/>
          </a:p>
          <a:p>
            <a:r>
              <a:rPr lang="ar-SA" sz="3200" dirty="0"/>
              <a:t> على أن قوة الميكينية ، ومعها قوة اليونان لا تلبث أن تبدأ في الغروب والانحدار ابتداء من اواسط القرن الثالث عشر ق.م. حيث نجد مظاهره :-</a:t>
            </a:r>
            <a:endParaRPr lang="en-US" sz="3200" dirty="0"/>
          </a:p>
          <a:p>
            <a:pPr marL="0" lvl="0" indent="0">
              <a:buNone/>
            </a:pPr>
            <a:r>
              <a:rPr lang="ar-SA" sz="3200" dirty="0" smtClean="0"/>
              <a:t>1- في </a:t>
            </a:r>
            <a:r>
              <a:rPr lang="ar-SA" sz="3200" dirty="0"/>
              <a:t>انكماش الاتصالات التجارية اليونانية مع الشرق .</a:t>
            </a:r>
            <a:endParaRPr lang="en-US" sz="3200" dirty="0"/>
          </a:p>
          <a:p>
            <a:pPr marL="0" lvl="0" indent="0">
              <a:buNone/>
            </a:pPr>
            <a:r>
              <a:rPr lang="ar-SA" sz="3200" dirty="0" smtClean="0"/>
              <a:t>2-كما </a:t>
            </a:r>
            <a:r>
              <a:rPr lang="ar-SA" sz="3200" dirty="0"/>
              <a:t>نجد الجاليات اليونانية المستوطنة في عدد من المناطق تتضاءل ثم تنعدم اثرها بالمرة :- ففي </a:t>
            </a:r>
            <a:r>
              <a:rPr lang="ar-SA" sz="3200" dirty="0" err="1"/>
              <a:t>ميليتوس</a:t>
            </a:r>
            <a:r>
              <a:rPr lang="ar-SA" sz="3200" dirty="0"/>
              <a:t> </a:t>
            </a:r>
            <a:r>
              <a:rPr lang="ar-SA" sz="3200" dirty="0" err="1"/>
              <a:t>وكولوفون</a:t>
            </a:r>
            <a:r>
              <a:rPr lang="ar-SA" sz="3200" dirty="0"/>
              <a:t> نجد فجوة زمنية واسعة بين استيطان اليونان لها العصر </a:t>
            </a:r>
            <a:r>
              <a:rPr lang="ar-SA" sz="3200" dirty="0" err="1"/>
              <a:t>الميكيني</a:t>
            </a:r>
            <a:r>
              <a:rPr lang="ar-SA" sz="3200" dirty="0"/>
              <a:t> واستيطانهم لها مرة اخرى في عصر متأخر . وهذه الفجوة الزمنية تبدو أكثر وضوحاَ في رودس حيث يبدو أن مستوطنيها من يونان العصر </a:t>
            </a:r>
            <a:r>
              <a:rPr lang="ar-SA" sz="3200" dirty="0" err="1"/>
              <a:t>الميكيني</a:t>
            </a:r>
            <a:r>
              <a:rPr lang="ar-SA" sz="3200" dirty="0"/>
              <a:t> قد هاجروا منها بالجملة ربما الى قبرص . وقد استمرت هذه الفترة من التدهور اليوناني في القسم الشرقي من البحر الابيض حتى القرن الثامن ق.م. </a:t>
            </a:r>
            <a:endParaRPr lang="en-US" sz="3200" dirty="0"/>
          </a:p>
          <a:p>
            <a:r>
              <a:rPr lang="ar-SA" sz="3200" dirty="0"/>
              <a:t>أما مدينة  أو دولة </a:t>
            </a:r>
            <a:r>
              <a:rPr lang="ar-SA" sz="3200" dirty="0" err="1"/>
              <a:t>ميكيني</a:t>
            </a:r>
            <a:r>
              <a:rPr lang="ar-SA" sz="3200" dirty="0"/>
              <a:t> نفسها فقد بدأت ، هي الاخرى ، في الاضمحلال والتدهور منذ أو اخر القرن الثالث عشر حتى نهاية القرن الثاني عشر ق.م. ولعل مما يشير الى ذلك اننا نجدها في القرن الثالث عشر تزيد من تحصيناتها الدفاعية وتبدأ في الاهتمام بحماية مواردها المائية ،</a:t>
            </a:r>
            <a:endParaRPr lang="en-US" sz="3200" dirty="0"/>
          </a:p>
        </p:txBody>
      </p:sp>
    </p:spTree>
    <p:extLst>
      <p:ext uri="{BB962C8B-B14F-4D97-AF65-F5344CB8AC3E}">
        <p14:creationId xmlns:p14="http://schemas.microsoft.com/office/powerpoint/2010/main" val="754856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0"/>
          <a:tileRect/>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323528" y="404664"/>
            <a:ext cx="8424936" cy="6057096"/>
          </a:xfrm>
          <a:solidFill>
            <a:schemeClr val="accent6">
              <a:lumMod val="40000"/>
              <a:lumOff val="60000"/>
            </a:schemeClr>
          </a:solidFill>
        </p:spPr>
        <p:txBody>
          <a:bodyPr>
            <a:normAutofit fontScale="70000" lnSpcReduction="20000"/>
          </a:bodyPr>
          <a:lstStyle/>
          <a:p>
            <a:r>
              <a:rPr lang="ar-SA" sz="3600" dirty="0">
                <a:latin typeface="Simplified Arabic" panose="02020603050405020304" pitchFamily="18" charset="-78"/>
                <a:cs typeface="Simplified Arabic" panose="02020603050405020304" pitchFamily="18" charset="-78"/>
              </a:rPr>
              <a:t>كما أن هناك احتمال بأنها أقامت صومعة كبيرة لتخزين الغلال كإجراء وقائي اذا حدث أي هجوم الى المدينة  . ولعل ما حدث في حالة </a:t>
            </a:r>
            <a:r>
              <a:rPr lang="ar-SA" sz="3600" dirty="0" err="1">
                <a:latin typeface="Simplified Arabic" panose="02020603050405020304" pitchFamily="18" charset="-78"/>
                <a:cs typeface="Simplified Arabic" panose="02020603050405020304" pitchFamily="18" charset="-78"/>
              </a:rPr>
              <a:t>ميكيني</a:t>
            </a:r>
            <a:r>
              <a:rPr lang="ar-SA" sz="3600" dirty="0">
                <a:latin typeface="Simplified Arabic" panose="02020603050405020304" pitchFamily="18" charset="-78"/>
                <a:cs typeface="Simplified Arabic" panose="02020603050405020304" pitchFamily="18" charset="-78"/>
              </a:rPr>
              <a:t> حدث مثله في اماكن أخرى من بلاد اليونان ، إذ نشاهد في هذه الفترة استعدادات </a:t>
            </a:r>
            <a:r>
              <a:rPr lang="ar-SA" sz="3600" dirty="0" err="1">
                <a:latin typeface="Simplified Arabic" panose="02020603050405020304" pitchFamily="18" charset="-78"/>
                <a:cs typeface="Simplified Arabic" panose="02020603050405020304" pitchFamily="18" charset="-78"/>
              </a:rPr>
              <a:t>تحصينية</a:t>
            </a:r>
            <a:r>
              <a:rPr lang="ar-SA" sz="3600" dirty="0">
                <a:latin typeface="Simplified Arabic" panose="02020603050405020304" pitchFamily="18" charset="-78"/>
                <a:cs typeface="Simplified Arabic" panose="02020603050405020304" pitchFamily="18" charset="-78"/>
              </a:rPr>
              <a:t> مشابهة في حصن الاكروبوليس في </a:t>
            </a:r>
            <a:r>
              <a:rPr lang="ar-SA" sz="3600" dirty="0" err="1">
                <a:latin typeface="Simplified Arabic" panose="02020603050405020304" pitchFamily="18" charset="-78"/>
                <a:cs typeface="Simplified Arabic" panose="02020603050405020304" pitchFamily="18" charset="-78"/>
              </a:rPr>
              <a:t>اثينه</a:t>
            </a:r>
            <a:r>
              <a:rPr lang="ar-SA" sz="3600" dirty="0">
                <a:latin typeface="Simplified Arabic" panose="02020603050405020304" pitchFamily="18" charset="-78"/>
                <a:cs typeface="Simplified Arabic" panose="02020603050405020304" pitchFamily="18" charset="-78"/>
              </a:rPr>
              <a:t>.</a:t>
            </a:r>
            <a:endParaRPr lang="en-US" sz="3600" dirty="0">
              <a:latin typeface="Simplified Arabic" panose="02020603050405020304" pitchFamily="18" charset="-78"/>
              <a:cs typeface="Simplified Arabic" panose="02020603050405020304" pitchFamily="18" charset="-78"/>
            </a:endParaRPr>
          </a:p>
          <a:p>
            <a:r>
              <a:rPr lang="ar-SA" sz="3600" dirty="0">
                <a:latin typeface="Simplified Arabic" panose="02020603050405020304" pitchFamily="18" charset="-78"/>
                <a:cs typeface="Simplified Arabic" panose="02020603050405020304" pitchFamily="18" charset="-78"/>
              </a:rPr>
              <a:t>      وفي هذه الفترة من التدهور نستطيع ان نضع من الناحية التاريخية حصار اليونان  لطروادة الذي خلده شاعر الإلياذة في ملحمته كومضة اخيرة من ومضات الصراع اليوناني في سبيل القوة الخارجية وفي وقت كانت في قوتهم قد شارفت نهايتها من الناحية الفعلية .</a:t>
            </a:r>
            <a:endParaRPr lang="en-US" sz="3600" dirty="0">
              <a:latin typeface="Simplified Arabic" panose="02020603050405020304" pitchFamily="18" charset="-78"/>
              <a:cs typeface="Simplified Arabic" panose="02020603050405020304" pitchFamily="18" charset="-78"/>
            </a:endParaRPr>
          </a:p>
          <a:p>
            <a:r>
              <a:rPr lang="ar-SA" sz="3600" dirty="0">
                <a:latin typeface="Simplified Arabic" panose="02020603050405020304" pitchFamily="18" charset="-78"/>
                <a:cs typeface="Simplified Arabic" panose="02020603050405020304" pitchFamily="18" charset="-78"/>
              </a:rPr>
              <a:t>    وفي الواقع فان حصار طروادة الذي خلدته هذه الملحمة المنسوبة الى </a:t>
            </a:r>
            <a:r>
              <a:rPr lang="ar-SA" sz="3600" dirty="0" err="1">
                <a:latin typeface="Simplified Arabic" panose="02020603050405020304" pitchFamily="18" charset="-78"/>
                <a:cs typeface="Simplified Arabic" panose="02020603050405020304" pitchFamily="18" charset="-78"/>
              </a:rPr>
              <a:t>هميروس</a:t>
            </a:r>
            <a:r>
              <a:rPr lang="ar-SA" sz="3600" dirty="0">
                <a:latin typeface="Simplified Arabic" panose="02020603050405020304" pitchFamily="18" charset="-78"/>
                <a:cs typeface="Simplified Arabic" panose="02020603050405020304" pitchFamily="18" charset="-78"/>
              </a:rPr>
              <a:t> ، بما كان يرمز إليه من استخدام القوة في سبيل التوسع الخارجي هو اخر منجزات الحضارة الميكينية . ولكن يبدو أن هذا النوع من النشاط الخارجي قد جاء في وقت لم يكن فيه لدى اصحاب الحضارة الميكينية كل مقوماته ، ومن ثم فقد أرهقهم وفتت قواهم اكثر مما زاد في سيطرتهم وصلابتهم .ولعل خير دليل على ذلك هو أن ملحمتي الإلياذة </a:t>
            </a:r>
            <a:r>
              <a:rPr lang="ar-SA" sz="3600" dirty="0" err="1">
                <a:latin typeface="Simplified Arabic" panose="02020603050405020304" pitchFamily="18" charset="-78"/>
                <a:cs typeface="Simplified Arabic" panose="02020603050405020304" pitchFamily="18" charset="-78"/>
              </a:rPr>
              <a:t>والأوديسية</a:t>
            </a:r>
            <a:r>
              <a:rPr lang="ar-SA" sz="3600" dirty="0">
                <a:latin typeface="Simplified Arabic" panose="02020603050405020304" pitchFamily="18" charset="-78"/>
                <a:cs typeface="Simplified Arabic" panose="02020603050405020304" pitchFamily="18" charset="-78"/>
              </a:rPr>
              <a:t>  حيث يذكر فيها الشاعر توحد الملوك وتجمعهم على غزو طروادة واسقاطها بالرغم من ذلك الان كل واحد منهم يحاول ترتيب أموره في دولته دون ان يدري عن الاخرين شيئا ودون ان يعنيه من امر الاخرين شيء.</a:t>
            </a:r>
            <a:endParaRPr lang="en-US" sz="3600" dirty="0">
              <a:latin typeface="Simplified Arabic" panose="02020603050405020304" pitchFamily="18" charset="-78"/>
              <a:cs typeface="Simplified Arabic" panose="02020603050405020304" pitchFamily="18" charset="-78"/>
            </a:endParaRPr>
          </a:p>
          <a:p>
            <a:pPr algn="just"/>
            <a:endParaRPr lang="ar-SA"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64089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251520" y="188640"/>
            <a:ext cx="8496944" cy="6480720"/>
          </a:xfrm>
          <a:pattFill prst="pct5">
            <a:fgClr>
              <a:schemeClr val="accent6">
                <a:lumMod val="40000"/>
                <a:lumOff val="60000"/>
              </a:schemeClr>
            </a:fgClr>
            <a:bgClr>
              <a:schemeClr val="bg1"/>
            </a:bgClr>
          </a:pattFill>
          <a:scene3d>
            <a:camera prst="orthographicFront"/>
            <a:lightRig rig="threePt" dir="t"/>
          </a:scene3d>
          <a:sp3d>
            <a:bevelT prst="convex"/>
          </a:sp3d>
        </p:spPr>
        <p:txBody>
          <a:bodyPr>
            <a:noAutofit/>
          </a:bodyPr>
          <a:lstStyle/>
          <a:p>
            <a:pPr marL="0" lvl="0" indent="0">
              <a:buNone/>
            </a:pPr>
            <a:r>
              <a:rPr lang="ar-SA" sz="2600" dirty="0" smtClean="0"/>
              <a:t>3- في </a:t>
            </a:r>
            <a:r>
              <a:rPr lang="ar-SA" sz="2600" dirty="0"/>
              <a:t>ذلك الوقت الذي انتهى حوالي 1100ق.م. بدأت تتدفق على بلاد اليونان (الواقعة في الجزء الجنوبي من شبه جزيرة البلقان ) موجات عارمة من الغزاة والمهاجرين المسلحين من الشمال . هؤلاء هم قبائل الدوريين الذين انقضوا على أماكن الحضارة الميكينية وعلى ما تبقى من مراكز الحضارة </a:t>
            </a:r>
            <a:r>
              <a:rPr lang="ar-SA" sz="2600" dirty="0" err="1"/>
              <a:t>المينوية</a:t>
            </a:r>
            <a:r>
              <a:rPr lang="ar-SA" sz="2600" dirty="0"/>
              <a:t> ، فدمروا كل شيء وحطموا كل شيء ودفعوا امامهم كل شيء وادت هجراتهم هذه المندفعة من الشمال الى هجرات اخرى فرعية قام بها الذين فروا امامهم من اهل البلاد الاصليين في بلاد اليونان ، فهاجروا عبر بحر ايجة شرقاَ حتى وصلوا الى الساحل الغربي لشبه آسية الصغرى واستقروا هناك .</a:t>
            </a:r>
            <a:endParaRPr lang="en-US" sz="2600" dirty="0"/>
          </a:p>
          <a:p>
            <a:r>
              <a:rPr lang="ar-SA" sz="2600" dirty="0"/>
              <a:t>      وقد كان من جراء هذا الغزو الدوري الذي استمر حتى 1000ق.م. وما ترتب ليه من القضاء على مراكز الحضارة الموجودة آنذاك دخلت المنطقة في عصر الظلام نسيت فيه منجزاتها الفنية والثقافية وحتى حروف الكتابة التي كانت تستخدمها ، وخرجت السيطرة البحرية في بحر ايجه من يد اليونان الى </a:t>
            </a:r>
            <a:r>
              <a:rPr lang="ar-SA" sz="2600" dirty="0" err="1"/>
              <a:t>الفينقيين</a:t>
            </a:r>
            <a:r>
              <a:rPr lang="ar-SA" sz="2600" dirty="0"/>
              <a:t> ، تخلخلت سلطة البيوت الحاكمة القديمة وأصبح النظام السائد في المجتمع اليوناني يقوم على أساس من التجمعات السكانية القبلية أو القروية . وقد امتدت هذه الفترة من عهود الظلام من 1000 الى 800 ق.م. </a:t>
            </a:r>
            <a:endParaRPr lang="en-US" sz="2600" dirty="0"/>
          </a:p>
        </p:txBody>
      </p:sp>
    </p:spTree>
    <p:extLst>
      <p:ext uri="{BB962C8B-B14F-4D97-AF65-F5344CB8AC3E}">
        <p14:creationId xmlns:p14="http://schemas.microsoft.com/office/powerpoint/2010/main" val="2012271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457200"/>
            <a:ext cx="8363272" cy="5715000"/>
          </a:xfrm>
        </p:spPr>
        <p:txBody>
          <a:bodyPr/>
          <a:lstStyle/>
          <a:p>
            <a:pPr marL="0" indent="0" algn="ctr">
              <a:buNone/>
            </a:pPr>
            <a:r>
              <a:rPr lang="ar-SA" sz="6600" dirty="0" smtClean="0"/>
              <a:t>شكراً للأصغائكم </a:t>
            </a:r>
            <a:endParaRPr lang="ar-SA" sz="6600" dirty="0"/>
          </a:p>
        </p:txBody>
      </p:sp>
      <p:pic>
        <p:nvPicPr>
          <p:cNvPr id="1029" name="Picture 5" descr="C:\Program Files (x86)\Microsoft Office\MEDIA\CAGCAT10\j02819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3" y="1772816"/>
            <a:ext cx="6433470"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08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عنصر نائب للنص 3"/>
          <p:cNvSpPr>
            <a:spLocks noGrp="1"/>
          </p:cNvSpPr>
          <p:nvPr>
            <p:ph type="body" idx="1"/>
          </p:nvPr>
        </p:nvSpPr>
        <p:spPr>
          <a:xfrm>
            <a:off x="107504" y="476672"/>
            <a:ext cx="8815834" cy="6192688"/>
          </a:xfrm>
          <a:solidFill>
            <a:schemeClr val="accent3">
              <a:lumMod val="40000"/>
              <a:lumOff val="60000"/>
            </a:schemeClr>
          </a:solidFill>
        </p:spPr>
        <p:txBody>
          <a:bodyPr>
            <a:normAutofit fontScale="92500" lnSpcReduction="10000"/>
          </a:bodyPr>
          <a:lstStyle/>
          <a:p>
            <a:endParaRPr lang="ar-SA" sz="2800" dirty="0" smtClean="0">
              <a:solidFill>
                <a:schemeClr val="bg1"/>
              </a:solidFill>
            </a:endParaRPr>
          </a:p>
          <a:p>
            <a:pPr algn="r"/>
            <a:r>
              <a:rPr lang="ar-SA" sz="3000" b="1" dirty="0" smtClean="0">
                <a:solidFill>
                  <a:schemeClr val="bg1"/>
                </a:solidFill>
              </a:rPr>
              <a:t>انبثاق </a:t>
            </a:r>
            <a:r>
              <a:rPr lang="ar-SA" sz="3000" b="1" dirty="0">
                <a:solidFill>
                  <a:schemeClr val="bg1"/>
                </a:solidFill>
              </a:rPr>
              <a:t>الحضارة </a:t>
            </a:r>
            <a:r>
              <a:rPr lang="ar-SA" sz="3000" b="1" dirty="0" err="1">
                <a:solidFill>
                  <a:schemeClr val="bg1"/>
                </a:solidFill>
              </a:rPr>
              <a:t>الميكينة</a:t>
            </a:r>
            <a:r>
              <a:rPr lang="ar-SA" sz="3000" b="1" dirty="0">
                <a:solidFill>
                  <a:schemeClr val="bg1"/>
                </a:solidFill>
              </a:rPr>
              <a:t> وانتشارها </a:t>
            </a:r>
            <a:endParaRPr lang="en-US" sz="3000" b="1" dirty="0">
              <a:solidFill>
                <a:schemeClr val="bg1"/>
              </a:solidFill>
            </a:endParaRPr>
          </a:p>
          <a:p>
            <a:pPr algn="r"/>
            <a:r>
              <a:rPr lang="ar-SA" sz="2800" dirty="0">
                <a:solidFill>
                  <a:schemeClr val="bg1"/>
                </a:solidFill>
              </a:rPr>
              <a:t>   كان انبثاقها بطيئاً وسط الاثر الحضاري الكريتي حتى العصر المتأخر هذا من الناحية الزمنية ومن هذه الحضارة وهو المسمى العصر </a:t>
            </a:r>
            <a:r>
              <a:rPr lang="ar-SA" sz="2800" dirty="0" err="1">
                <a:solidFill>
                  <a:schemeClr val="bg1"/>
                </a:solidFill>
              </a:rPr>
              <a:t>الهلادي</a:t>
            </a:r>
            <a:r>
              <a:rPr lang="ar-SA" sz="2800" dirty="0">
                <a:solidFill>
                  <a:schemeClr val="bg1"/>
                </a:solidFill>
              </a:rPr>
              <a:t> الثالث . وفي هذا العصر حوالي 1400ق.م . نلمس شواهد واضحة لتدمير واسع النطاق في كريت ، يعقبه تدهور بطيء ولكنه مستمر لحضارتها  كما ونلمس من جانب اخر شواهد تشير الى ازدياد قوة </a:t>
            </a:r>
            <a:r>
              <a:rPr lang="ar-SA" sz="2800" dirty="0" err="1">
                <a:solidFill>
                  <a:schemeClr val="bg1"/>
                </a:solidFill>
              </a:rPr>
              <a:t>ميكيني</a:t>
            </a:r>
            <a:r>
              <a:rPr lang="ar-SA" sz="2800" dirty="0">
                <a:solidFill>
                  <a:schemeClr val="bg1"/>
                </a:solidFill>
              </a:rPr>
              <a:t>  وتبلور معالم الحضارة التي تمثلها – الامر الذي يشير الى غزو يوناني لجزيرة كريت .</a:t>
            </a:r>
            <a:endParaRPr lang="en-US" sz="2800" dirty="0">
              <a:solidFill>
                <a:schemeClr val="bg1"/>
              </a:solidFill>
            </a:endParaRPr>
          </a:p>
          <a:p>
            <a:pPr algn="r"/>
            <a:r>
              <a:rPr lang="ar-SA" sz="2800" dirty="0">
                <a:solidFill>
                  <a:schemeClr val="bg1"/>
                </a:solidFill>
              </a:rPr>
              <a:t> ومهنا نشاهد الاختلاف الذي حدث كالاتي  .</a:t>
            </a:r>
            <a:endParaRPr lang="en-US" sz="2800" dirty="0">
              <a:solidFill>
                <a:schemeClr val="bg1"/>
              </a:solidFill>
            </a:endParaRPr>
          </a:p>
          <a:p>
            <a:pPr lvl="0" algn="r"/>
            <a:r>
              <a:rPr lang="ar-SA" sz="2800" dirty="0" smtClean="0">
                <a:solidFill>
                  <a:schemeClr val="bg1"/>
                </a:solidFill>
              </a:rPr>
              <a:t>1- فالمقابر </a:t>
            </a:r>
            <a:r>
              <a:rPr lang="ar-SA" sz="2800" dirty="0">
                <a:solidFill>
                  <a:schemeClr val="bg1"/>
                </a:solidFill>
              </a:rPr>
              <a:t>لم تعد تتبع الطراز الكريتي تعتمد في مناظرها على الحياة النباتية والحيوانية التي يجمعها نموذج واحد </a:t>
            </a:r>
            <a:r>
              <a:rPr lang="ar-SA" sz="2800" dirty="0" err="1">
                <a:solidFill>
                  <a:schemeClr val="bg1"/>
                </a:solidFill>
              </a:rPr>
              <a:t>للاناء</a:t>
            </a:r>
            <a:r>
              <a:rPr lang="ar-SA" sz="2800" dirty="0">
                <a:solidFill>
                  <a:schemeClr val="bg1"/>
                </a:solidFill>
              </a:rPr>
              <a:t> الواحد ، حيث بدأت تظهر عليها صور اشخاص بدل ذلك ، ونجد سطح الاناء يتسع لعدد من النماذج  .</a:t>
            </a:r>
            <a:endParaRPr lang="en-US" sz="2800" dirty="0">
              <a:solidFill>
                <a:schemeClr val="bg1"/>
              </a:solidFill>
            </a:endParaRPr>
          </a:p>
          <a:p>
            <a:pPr lvl="0" algn="r"/>
            <a:r>
              <a:rPr lang="ar-SA" sz="2800" dirty="0" smtClean="0">
                <a:solidFill>
                  <a:schemeClr val="bg1"/>
                </a:solidFill>
              </a:rPr>
              <a:t>2- الدرع </a:t>
            </a:r>
            <a:r>
              <a:rPr lang="ar-SA" sz="2800" dirty="0">
                <a:solidFill>
                  <a:schemeClr val="bg1"/>
                </a:solidFill>
              </a:rPr>
              <a:t>الكريتي الكبير كان يشبه قوسين متلاصقين والذي كان يكفي لحماية الجسم بأكمله ، بدأ ينقرض ليحل محله درع اصغر واخف في الحمل ذو شكل يشبه القطاع الطولي للأسطوانة ، وبعد ذلك انقرض ليحل محله درع اكثر صغر وأخف حملا .</a:t>
            </a:r>
            <a:endParaRPr lang="en-US" sz="2800" dirty="0">
              <a:solidFill>
                <a:schemeClr val="bg1"/>
              </a:solidFill>
            </a:endParaRPr>
          </a:p>
          <a:p>
            <a:pPr algn="r"/>
            <a:endParaRPr lang="ar-SA" sz="2800" dirty="0">
              <a:solidFill>
                <a:srgbClr val="FF0000"/>
              </a:solidFill>
            </a:endParaRPr>
          </a:p>
        </p:txBody>
      </p:sp>
      <p:sp>
        <p:nvSpPr>
          <p:cNvPr id="2" name="AutoShape 2" descr="مدونة رومانس مون: حضارة الآزتك"/>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179512" y="476672"/>
            <a:ext cx="8568952" cy="5760640"/>
          </a:xfrm>
          <a:solidFill>
            <a:schemeClr val="accent5">
              <a:lumMod val="20000"/>
              <a:lumOff val="80000"/>
            </a:schemeClr>
          </a:solidFill>
          <a:effectLst>
            <a:outerShdw blurRad="76200" dist="12700" dir="2700000" sy="-23000" kx="-800400" algn="bl" rotWithShape="0">
              <a:prstClr val="black">
                <a:alpha val="20000"/>
              </a:prstClr>
            </a:outerShdw>
          </a:effectLst>
        </p:spPr>
        <p:style>
          <a:lnRef idx="1">
            <a:schemeClr val="dk1"/>
          </a:lnRef>
          <a:fillRef idx="2">
            <a:schemeClr val="dk1"/>
          </a:fillRef>
          <a:effectRef idx="1">
            <a:schemeClr val="dk1"/>
          </a:effectRef>
          <a:fontRef idx="minor">
            <a:schemeClr val="dk1"/>
          </a:fontRef>
        </p:style>
        <p:txBody>
          <a:bodyPr>
            <a:normAutofit fontScale="70000" lnSpcReduction="20000"/>
          </a:bodyPr>
          <a:lstStyle/>
          <a:p>
            <a:endParaRPr lang="ar-SA" sz="3600" dirty="0" smtClean="0">
              <a:solidFill>
                <a:srgbClr val="C00000"/>
              </a:solidFill>
            </a:endParaRPr>
          </a:p>
          <a:p>
            <a:pPr marL="0" lvl="0" indent="0">
              <a:buNone/>
            </a:pPr>
            <a:r>
              <a:rPr lang="ar-SA" sz="3600" dirty="0" smtClean="0"/>
              <a:t>3- السيوف </a:t>
            </a:r>
            <a:r>
              <a:rPr lang="ar-SA" sz="3600" dirty="0"/>
              <a:t>التي انتقلت الى </a:t>
            </a:r>
            <a:r>
              <a:rPr lang="ar-SA" sz="3600" dirty="0" err="1"/>
              <a:t>الميكينيون</a:t>
            </a:r>
            <a:r>
              <a:rPr lang="ar-SA" sz="3600" dirty="0"/>
              <a:t> من كريت ، ظهرت سيوف تختلف عن طرازها تصلح للقطع والطعن معا .</a:t>
            </a:r>
            <a:endParaRPr lang="en-US" sz="3600" dirty="0"/>
          </a:p>
          <a:p>
            <a:pPr marL="0" lvl="0" indent="0">
              <a:buNone/>
            </a:pPr>
            <a:r>
              <a:rPr lang="ar-SA" sz="3600" dirty="0" smtClean="0"/>
              <a:t>4- الخوذة </a:t>
            </a:r>
            <a:r>
              <a:rPr lang="ar-SA" sz="3600" dirty="0"/>
              <a:t>المعدنية حلت محل الخوذة الجلدية لتقابل التحدي الجديد .</a:t>
            </a:r>
            <a:endParaRPr lang="en-US" sz="3600" dirty="0"/>
          </a:p>
          <a:p>
            <a:pPr marL="0" lvl="0" indent="0">
              <a:buNone/>
            </a:pPr>
            <a:r>
              <a:rPr lang="ar-SA" sz="3600" dirty="0" smtClean="0"/>
              <a:t>5- الحراب </a:t>
            </a:r>
            <a:r>
              <a:rPr lang="ar-SA" sz="3600" dirty="0"/>
              <a:t>، حلت محل السيوف التي اصبحت في القرن الثالث عشر ق.م . السلاح الأساسي للمحارب . </a:t>
            </a:r>
            <a:endParaRPr lang="en-US" sz="3600" dirty="0"/>
          </a:p>
          <a:p>
            <a:pPr marL="0" indent="0">
              <a:buNone/>
            </a:pPr>
            <a:r>
              <a:rPr lang="ar-SA" sz="3600" dirty="0"/>
              <a:t>وبهذا بدأ الحضارة </a:t>
            </a:r>
            <a:r>
              <a:rPr lang="ar-SA" sz="3600" dirty="0" err="1"/>
              <a:t>الميكنية</a:t>
            </a:r>
            <a:r>
              <a:rPr lang="ar-SA" sz="3600" dirty="0"/>
              <a:t>  تتخلص من الاثر الكريتي لتنفرد بشخصية متبلورة مستقلة . وقد صاحب هذا التحول الاستقلالي الحضاري ازدياد في قوة </a:t>
            </a:r>
            <a:r>
              <a:rPr lang="ar-SA" sz="3600" dirty="0" err="1"/>
              <a:t>ميكيني</a:t>
            </a:r>
            <a:r>
              <a:rPr lang="ar-SA" sz="3600" dirty="0"/>
              <a:t> ، ظهرت هذه القوة بشكل واضح سواء في علاقة </a:t>
            </a:r>
            <a:r>
              <a:rPr lang="ar-SA" sz="3600" dirty="0" err="1"/>
              <a:t>ميكيني</a:t>
            </a:r>
            <a:r>
              <a:rPr lang="ar-SA" sz="3600" dirty="0"/>
              <a:t> ببلاد اليونان أو في اتصالاتها بالبلاد الخارجية .</a:t>
            </a:r>
            <a:endParaRPr lang="en-US" sz="3600" dirty="0"/>
          </a:p>
          <a:p>
            <a:r>
              <a:rPr lang="ar-SA" sz="3600" b="1" dirty="0">
                <a:solidFill>
                  <a:srgbClr val="FF0000"/>
                </a:solidFill>
              </a:rPr>
              <a:t>فمن الناحية الداخلية </a:t>
            </a:r>
            <a:r>
              <a:rPr lang="ar-SA" sz="3600" dirty="0"/>
              <a:t>:- نجد مناظر في </a:t>
            </a:r>
            <a:r>
              <a:rPr lang="ar-SA" sz="3600" dirty="0" smtClean="0"/>
              <a:t>الملحمتين </a:t>
            </a:r>
            <a:r>
              <a:rPr lang="ar-SA" sz="3600" dirty="0"/>
              <a:t>المنسوبتين الى هوميروس تشير إلى نوع من الولاء يربط الملوك والامراء في البلاد  اليونانية المختلفة بالبيت المالك في </a:t>
            </a:r>
            <a:r>
              <a:rPr lang="ar-SA" sz="3600" dirty="0" err="1"/>
              <a:t>ميكيني</a:t>
            </a:r>
            <a:r>
              <a:rPr lang="ar-SA" sz="3600" dirty="0"/>
              <a:t> ، هنا حقيقتين تشير لها المصادر :- </a:t>
            </a:r>
            <a:endParaRPr lang="en-US" sz="3600" dirty="0"/>
          </a:p>
          <a:p>
            <a:r>
              <a:rPr lang="ar-SA" sz="3600" dirty="0"/>
              <a:t>الاولى :- العلاقة أو الرابطة بين حكام المدن اليونانية وبين ملك </a:t>
            </a:r>
            <a:r>
              <a:rPr lang="ar-SA" sz="3600" dirty="0" err="1"/>
              <a:t>ميكيني</a:t>
            </a:r>
            <a:r>
              <a:rPr lang="ar-SA" sz="3600" dirty="0"/>
              <a:t> ، ومهما كانت طبيعتها قوة أو ضعفا ، كانت كافية في العصر </a:t>
            </a:r>
            <a:r>
              <a:rPr lang="ar-SA" sz="3600" dirty="0" err="1"/>
              <a:t>الهوميري</a:t>
            </a:r>
            <a:r>
              <a:rPr lang="ar-SA" sz="3600" dirty="0"/>
              <a:t> ( الذي عاصر شوطا من الحضارة الميكينية ) </a:t>
            </a:r>
            <a:endParaRPr lang="en-US" sz="3600" dirty="0"/>
          </a:p>
        </p:txBody>
      </p:sp>
    </p:spTree>
    <p:extLst>
      <p:ext uri="{BB962C8B-B14F-4D97-AF65-F5344CB8AC3E}">
        <p14:creationId xmlns:p14="http://schemas.microsoft.com/office/powerpoint/2010/main" val="2946713567"/>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80">
          <a:fgClr>
            <a:schemeClr val="accent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عنصر نائب للنص 2"/>
          <p:cNvSpPr>
            <a:spLocks noGrp="1"/>
          </p:cNvSpPr>
          <p:nvPr>
            <p:ph type="body" idx="2"/>
          </p:nvPr>
        </p:nvSpPr>
        <p:spPr>
          <a:xfrm>
            <a:off x="395536" y="5877272"/>
            <a:ext cx="8370512" cy="792088"/>
          </a:xfrm>
        </p:spPr>
        <p:txBody>
          <a:bodyPr>
            <a:normAutofit/>
          </a:bodyPr>
          <a:lstStyle/>
          <a:p>
            <a:pPr algn="ctr"/>
            <a:r>
              <a:rPr lang="ar-SA" dirty="0" smtClean="0"/>
              <a:t>          </a:t>
            </a:r>
            <a:r>
              <a:rPr lang="ar-SA" sz="4400" dirty="0" smtClean="0">
                <a:solidFill>
                  <a:schemeClr val="bg1"/>
                </a:solidFill>
              </a:rPr>
              <a:t>مقاتل من الحضارة الميكينية </a:t>
            </a:r>
            <a:endParaRPr lang="ar-SA" sz="4400" dirty="0">
              <a:solidFill>
                <a:schemeClr val="bg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60" y="332656"/>
            <a:ext cx="7344816" cy="5400600"/>
          </a:xfrm>
          <a:prstGeom prst="rect">
            <a:avLst/>
          </a:prstGeom>
          <a:noFill/>
          <a:ln>
            <a:noFill/>
          </a:ln>
          <a:effectLst>
            <a:innerShdw blurRad="63500" dist="50800" dir="13500000">
              <a:prstClr val="black">
                <a:alpha val="50000"/>
              </a:prstClr>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7077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251520" y="332656"/>
            <a:ext cx="8352928" cy="6264696"/>
          </a:xfrm>
          <a:solidFill>
            <a:schemeClr val="accent2">
              <a:lumMod val="20000"/>
              <a:lumOff val="80000"/>
            </a:schemeClr>
          </a:solidFill>
          <a:ln>
            <a:solidFill>
              <a:schemeClr val="accent6">
                <a:lumMod val="40000"/>
                <a:lumOff val="60000"/>
              </a:schemeClr>
            </a:solidFill>
          </a:ln>
        </p:spPr>
        <p:style>
          <a:lnRef idx="1">
            <a:schemeClr val="accent1"/>
          </a:lnRef>
          <a:fillRef idx="3">
            <a:schemeClr val="accent1"/>
          </a:fillRef>
          <a:effectRef idx="2">
            <a:schemeClr val="accent1"/>
          </a:effectRef>
          <a:fontRef idx="minor">
            <a:schemeClr val="lt1"/>
          </a:fontRef>
        </p:style>
        <p:txBody>
          <a:bodyPr>
            <a:normAutofit fontScale="32500" lnSpcReduction="20000"/>
          </a:bodyPr>
          <a:lstStyle/>
          <a:p>
            <a:endParaRPr lang="en-US" dirty="0"/>
          </a:p>
          <a:p>
            <a:pPr marL="0" indent="0">
              <a:buNone/>
            </a:pPr>
            <a:r>
              <a:rPr lang="ar-SA" sz="9800" dirty="0" smtClean="0">
                <a:solidFill>
                  <a:schemeClr val="tx1"/>
                </a:solidFill>
              </a:rPr>
              <a:t>ان </a:t>
            </a:r>
            <a:r>
              <a:rPr lang="ar-SA" sz="9800" dirty="0">
                <a:solidFill>
                  <a:schemeClr val="tx1"/>
                </a:solidFill>
              </a:rPr>
              <a:t>يستجيب هؤلاء الملوك لنداء ملك </a:t>
            </a:r>
            <a:r>
              <a:rPr lang="ar-SA" sz="9800" dirty="0" err="1">
                <a:solidFill>
                  <a:schemeClr val="tx1"/>
                </a:solidFill>
              </a:rPr>
              <a:t>ميكيني</a:t>
            </a:r>
            <a:r>
              <a:rPr lang="ar-SA" sz="9800" dirty="0">
                <a:solidFill>
                  <a:schemeClr val="tx1"/>
                </a:solidFill>
              </a:rPr>
              <a:t> ويندرجوا تحت لوائه في مشروع عسكري واحد ( هو حصار طروادة ) تحت قيادة موحدة تقع ضمن حقوقه الادبية ، حتى </a:t>
            </a:r>
            <a:r>
              <a:rPr lang="ar-SA" sz="9800" dirty="0" err="1">
                <a:solidFill>
                  <a:schemeClr val="tx1"/>
                </a:solidFill>
              </a:rPr>
              <a:t>ون</a:t>
            </a:r>
            <a:r>
              <a:rPr lang="ar-SA" sz="9800" dirty="0">
                <a:solidFill>
                  <a:schemeClr val="tx1"/>
                </a:solidFill>
              </a:rPr>
              <a:t> لم تكن </a:t>
            </a:r>
            <a:r>
              <a:rPr lang="ar-SA" sz="9800" dirty="0" err="1">
                <a:solidFill>
                  <a:schemeClr val="tx1"/>
                </a:solidFill>
              </a:rPr>
              <a:t>لميكيني</a:t>
            </a:r>
            <a:r>
              <a:rPr lang="ar-SA" sz="9800" dirty="0">
                <a:solidFill>
                  <a:schemeClr val="tx1"/>
                </a:solidFill>
              </a:rPr>
              <a:t> قوة الالزام في ذلك .</a:t>
            </a:r>
            <a:endParaRPr lang="en-US" sz="9800" dirty="0">
              <a:solidFill>
                <a:schemeClr val="tx1"/>
              </a:solidFill>
            </a:endParaRPr>
          </a:p>
          <a:p>
            <a:r>
              <a:rPr lang="ar-SA" sz="9800" dirty="0">
                <a:solidFill>
                  <a:schemeClr val="tx1"/>
                </a:solidFill>
              </a:rPr>
              <a:t>اما الثانية :- هي الشوط الذي شهده العصر </a:t>
            </a:r>
            <a:r>
              <a:rPr lang="ar-SA" sz="9800" dirty="0" err="1">
                <a:solidFill>
                  <a:schemeClr val="tx1"/>
                </a:solidFill>
              </a:rPr>
              <a:t>الهوميري</a:t>
            </a:r>
            <a:r>
              <a:rPr lang="ar-SA" sz="9800" dirty="0">
                <a:solidFill>
                  <a:schemeClr val="tx1"/>
                </a:solidFill>
              </a:rPr>
              <a:t> من هذه الحضارة كانت تقارب فيه لحظة افولها حيث تمثل صورة للقوة وللسيطرة الميكينية وهي فترة تخلخلها .</a:t>
            </a:r>
            <a:endParaRPr lang="en-US" sz="9800" dirty="0">
              <a:solidFill>
                <a:schemeClr val="tx1"/>
              </a:solidFill>
            </a:endParaRPr>
          </a:p>
          <a:p>
            <a:pPr marL="0" indent="0">
              <a:buNone/>
            </a:pPr>
            <a:r>
              <a:rPr lang="ar-SA" sz="9800" dirty="0">
                <a:solidFill>
                  <a:schemeClr val="tx1"/>
                </a:solidFill>
              </a:rPr>
              <a:t>وبهذا وصلت قوة </a:t>
            </a:r>
            <a:r>
              <a:rPr lang="ar-SA" sz="9800" dirty="0" err="1">
                <a:solidFill>
                  <a:schemeClr val="tx1"/>
                </a:solidFill>
              </a:rPr>
              <a:t>ميكينة</a:t>
            </a:r>
            <a:r>
              <a:rPr lang="ar-SA" sz="9800" dirty="0">
                <a:solidFill>
                  <a:schemeClr val="tx1"/>
                </a:solidFill>
              </a:rPr>
              <a:t> الى ابعد من ذلك وعبرت الانهار والتلال والحصون وصلت الى مناطق كثيرة وانتشرت حضارة هذه المدينة الى العديد من المدن اليونانية ، ففي اثينا وجدت أثار قصر وحصن ومقبرة وكلها ذات طابع </a:t>
            </a:r>
            <a:r>
              <a:rPr lang="ar-SA" sz="9800" dirty="0" err="1">
                <a:solidFill>
                  <a:schemeClr val="tx1"/>
                </a:solidFill>
              </a:rPr>
              <a:t>ميكيني</a:t>
            </a:r>
            <a:r>
              <a:rPr lang="ar-SA" sz="9800" dirty="0">
                <a:solidFill>
                  <a:schemeClr val="tx1"/>
                </a:solidFill>
              </a:rPr>
              <a:t> ، وفي </a:t>
            </a:r>
            <a:r>
              <a:rPr lang="ar-SA" sz="9800" dirty="0" err="1">
                <a:solidFill>
                  <a:schemeClr val="tx1"/>
                </a:solidFill>
              </a:rPr>
              <a:t>أورخومينيوس</a:t>
            </a:r>
            <a:r>
              <a:rPr lang="ar-SA" sz="9800" dirty="0">
                <a:solidFill>
                  <a:schemeClr val="tx1"/>
                </a:solidFill>
              </a:rPr>
              <a:t> وجدت مقبرة على النمط </a:t>
            </a:r>
            <a:r>
              <a:rPr lang="ar-SA" sz="9800" dirty="0" err="1">
                <a:solidFill>
                  <a:schemeClr val="tx1"/>
                </a:solidFill>
              </a:rPr>
              <a:t>الميكيني</a:t>
            </a:r>
            <a:r>
              <a:rPr lang="ar-SA" sz="9800" dirty="0">
                <a:solidFill>
                  <a:schemeClr val="tx1"/>
                </a:solidFill>
              </a:rPr>
              <a:t> ، وفي </a:t>
            </a:r>
            <a:r>
              <a:rPr lang="ar-SA" sz="9800" dirty="0" err="1">
                <a:solidFill>
                  <a:schemeClr val="tx1"/>
                </a:solidFill>
              </a:rPr>
              <a:t>مسينيه</a:t>
            </a:r>
            <a:r>
              <a:rPr lang="ar-SA" sz="9800" dirty="0">
                <a:solidFill>
                  <a:schemeClr val="tx1"/>
                </a:solidFill>
              </a:rPr>
              <a:t> </a:t>
            </a:r>
            <a:r>
              <a:rPr lang="ar-SA" sz="9800" dirty="0" err="1">
                <a:solidFill>
                  <a:schemeClr val="tx1"/>
                </a:solidFill>
              </a:rPr>
              <a:t>وكورنثه</a:t>
            </a:r>
            <a:r>
              <a:rPr lang="ar-SA" sz="9800" dirty="0">
                <a:solidFill>
                  <a:schemeClr val="tx1"/>
                </a:solidFill>
              </a:rPr>
              <a:t> والمدن الواقعة في غرب يلاد اليونان وجدت اثار مشابهة تدل على مدى تأثير هذه المناطق بالحضارة وطرق الحياة التي كانت </a:t>
            </a:r>
            <a:r>
              <a:rPr lang="ar-SA" sz="9800" dirty="0" err="1">
                <a:solidFill>
                  <a:schemeClr val="tx1"/>
                </a:solidFill>
              </a:rPr>
              <a:t>ميكيني</a:t>
            </a:r>
            <a:r>
              <a:rPr lang="ar-SA" sz="9800" dirty="0">
                <a:solidFill>
                  <a:schemeClr val="tx1"/>
                </a:solidFill>
              </a:rPr>
              <a:t> مبعث اشاع لها .</a:t>
            </a:r>
            <a:endParaRPr lang="en-US" sz="9800" dirty="0">
              <a:solidFill>
                <a:schemeClr val="tx1"/>
              </a:solidFill>
            </a:endParaRPr>
          </a:p>
        </p:txBody>
      </p:sp>
    </p:spTree>
    <p:extLst>
      <p:ext uri="{BB962C8B-B14F-4D97-AF65-F5344CB8AC3E}">
        <p14:creationId xmlns:p14="http://schemas.microsoft.com/office/powerpoint/2010/main" val="1176263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عنصر نائب للنص 2"/>
          <p:cNvSpPr>
            <a:spLocks noGrp="1"/>
          </p:cNvSpPr>
          <p:nvPr>
            <p:ph type="body" idx="2"/>
          </p:nvPr>
        </p:nvSpPr>
        <p:spPr>
          <a:xfrm>
            <a:off x="899592" y="5589240"/>
            <a:ext cx="7866456" cy="720080"/>
          </a:xfrm>
        </p:spPr>
        <p:txBody>
          <a:bodyPr>
            <a:normAutofit/>
          </a:bodyPr>
          <a:lstStyle/>
          <a:p>
            <a:pPr algn="ctr"/>
            <a:r>
              <a:rPr lang="ar-SA" dirty="0" smtClean="0"/>
              <a:t>        </a:t>
            </a:r>
            <a:r>
              <a:rPr lang="ar-SA" sz="3600" dirty="0" smtClean="0">
                <a:solidFill>
                  <a:srgbClr val="FF0000"/>
                </a:solidFill>
              </a:rPr>
              <a:t>صورة تمثل حصان طروادة </a:t>
            </a:r>
            <a:endParaRPr lang="ar-SA" sz="3600"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937522"/>
            <a:ext cx="6912767" cy="41476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586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843808" y="216778"/>
            <a:ext cx="2664296" cy="835958"/>
          </a:xfrm>
        </p:spPr>
        <p:txBody>
          <a:bodyPr/>
          <a:lstStyle/>
          <a:p>
            <a:r>
              <a:rPr lang="ar-SA" dirty="0" smtClean="0"/>
              <a:t> </a:t>
            </a:r>
            <a:endParaRPr lang="ar-SA" dirty="0"/>
          </a:p>
        </p:txBody>
      </p:sp>
      <p:sp>
        <p:nvSpPr>
          <p:cNvPr id="4" name="عنصر نائب للمحتوى 3"/>
          <p:cNvSpPr>
            <a:spLocks noGrp="1"/>
          </p:cNvSpPr>
          <p:nvPr>
            <p:ph sz="half" idx="1"/>
          </p:nvPr>
        </p:nvSpPr>
        <p:spPr>
          <a:xfrm>
            <a:off x="107504" y="332656"/>
            <a:ext cx="8856984" cy="6336704"/>
          </a:xfrm>
          <a:solidFill>
            <a:schemeClr val="bg1">
              <a:lumMod val="50000"/>
            </a:schemeClr>
          </a:solidFill>
        </p:spPr>
        <p:txBody>
          <a:bodyPr>
            <a:normAutofit fontScale="25000" lnSpcReduction="20000"/>
          </a:bodyPr>
          <a:lstStyle/>
          <a:p>
            <a:pPr algn="just"/>
            <a:endParaRPr lang="en-US" dirty="0"/>
          </a:p>
          <a:p>
            <a:pPr marL="0" indent="0">
              <a:buNone/>
            </a:pPr>
            <a:endParaRPr lang="ar-SA" sz="3600" dirty="0" smtClean="0"/>
          </a:p>
          <a:p>
            <a:pPr marL="0" indent="0">
              <a:buNone/>
            </a:pPr>
            <a:r>
              <a:rPr lang="ar-SA" sz="11200" dirty="0" smtClean="0"/>
              <a:t>هذا </a:t>
            </a:r>
            <a:r>
              <a:rPr lang="ar-SA" sz="11200" dirty="0"/>
              <a:t>عن سيطرة </a:t>
            </a:r>
            <a:r>
              <a:rPr lang="ar-SA" sz="11200" dirty="0" err="1"/>
              <a:t>ميكيني</a:t>
            </a:r>
            <a:r>
              <a:rPr lang="ar-SA" sz="11200" dirty="0"/>
              <a:t> والحضارة الميكينية على بلاد اليونان الاصلية ( الاوربية) </a:t>
            </a:r>
            <a:endParaRPr lang="en-US" sz="11200" dirty="0"/>
          </a:p>
          <a:p>
            <a:pPr marL="0" indent="0">
              <a:buNone/>
            </a:pPr>
            <a:r>
              <a:rPr lang="ar-SA" sz="11200" b="1" dirty="0">
                <a:solidFill>
                  <a:srgbClr val="FF0000"/>
                </a:solidFill>
              </a:rPr>
              <a:t>اما الاتصالات الخارجية </a:t>
            </a:r>
            <a:r>
              <a:rPr lang="ar-SA" sz="11200" dirty="0"/>
              <a:t>:- سواء كانت اتصالاتها بالمناطق التي تحف ببحر إيجة أو التي تبعد عن دائرته ، وفي هذا المجال نجد أن انتشار الانية الخزفية الميكينية وهذا دليل على انتشار قوة </a:t>
            </a:r>
            <a:r>
              <a:rPr lang="ar-SA" sz="11200" dirty="0" err="1"/>
              <a:t>ميكيني</a:t>
            </a:r>
            <a:r>
              <a:rPr lang="ar-SA" sz="11200" dirty="0"/>
              <a:t> والحضارة التي تمثلها ، وقد وصل حدود هذا الانتشار غربا الى صقلية وجنوبي ايطاليا ، كما ونجد أن البضائع اليونانية في هذا العصر قد بدأت بعد سقوط </a:t>
            </a:r>
            <a:r>
              <a:rPr lang="ar-SA" sz="11200" dirty="0" err="1"/>
              <a:t>كنوسوس</a:t>
            </a:r>
            <a:r>
              <a:rPr lang="ar-SA" sz="11200" dirty="0"/>
              <a:t> تجد طريقها شرقاً في كميات متزايدة :- فالمزهريات اليونانية التي كانت قد بدأت تصل الى مصر في القرن الرابع عشر ق.م. وجدت كميات منها في منطقة تل العمارنة ترجع الى الربع الثاني من هذا القرن وبوفرة تشير الى احتمال استيطان اليونان الوافدين من بلاد اليونان الأصلية لجزيرتي رودس وكوس في شرقي بر ايجة وعلى استيطانهم أو على الاقل انتشارهم على نقاط واسع في جزيرة قبرص . كما يوجد احتمال بانتشار هؤلاء اليونان في اسيه الصغرى في منطقتي كاريه </a:t>
            </a:r>
            <a:r>
              <a:rPr lang="ar-SA" sz="11200" dirty="0" err="1"/>
              <a:t>وبامفيليه</a:t>
            </a:r>
            <a:r>
              <a:rPr lang="ar-SA" sz="11200" dirty="0"/>
              <a:t> . هذا إلى جانب هجرتهم الى منطقة أو جاريت ( رأس مرة حالياَ ) في سورية وإقامتهم هناك في هيئة جالية اجنبية وهي جالية ربما أسسها </a:t>
            </a:r>
            <a:r>
              <a:rPr lang="ar-SA" sz="11200" dirty="0" err="1"/>
              <a:t>الكريتيون</a:t>
            </a:r>
            <a:r>
              <a:rPr lang="ar-SA" sz="11200" dirty="0"/>
              <a:t> في فترة مبكرة في القرن الخامس عشر ق.م. ولكنها لم تلبث ان بدأت تشهد تدفق اليونان عليها بشكل متزايد .</a:t>
            </a:r>
            <a:endParaRPr lang="en-US" sz="11200" dirty="0"/>
          </a:p>
        </p:txBody>
      </p:sp>
    </p:spTree>
    <p:extLst>
      <p:ext uri="{BB962C8B-B14F-4D97-AF65-F5344CB8AC3E}">
        <p14:creationId xmlns:p14="http://schemas.microsoft.com/office/powerpoint/2010/main" val="189269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25000">
              <a:srgbClr val="E2D17F"/>
            </a:gs>
            <a:gs pos="0">
              <a:schemeClr val="accent3"/>
            </a:gs>
            <a:gs pos="81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251520" y="476672"/>
            <a:ext cx="8208912" cy="5760640"/>
          </a:xfrm>
          <a:solidFill>
            <a:schemeClr val="accent5">
              <a:lumMod val="60000"/>
              <a:lumOff val="40000"/>
            </a:schemeClr>
          </a:solidFill>
          <a:effectLst>
            <a:outerShdw blurRad="76200" dir="13500000" sy="23000" kx="1200000" algn="br" rotWithShape="0">
              <a:prstClr val="black">
                <a:alpha val="20000"/>
              </a:prstClr>
            </a:outerShdw>
          </a:effectLst>
        </p:spPr>
        <p:style>
          <a:lnRef idx="1">
            <a:schemeClr val="accent6"/>
          </a:lnRef>
          <a:fillRef idx="2">
            <a:schemeClr val="accent6"/>
          </a:fillRef>
          <a:effectRef idx="1">
            <a:schemeClr val="accent6"/>
          </a:effectRef>
          <a:fontRef idx="minor">
            <a:schemeClr val="dk1"/>
          </a:fontRef>
        </p:style>
        <p:txBody>
          <a:bodyPr>
            <a:normAutofit fontScale="92500"/>
          </a:bodyPr>
          <a:lstStyle/>
          <a:p>
            <a:pPr marL="0" indent="0" algn="just">
              <a:buNone/>
            </a:pPr>
            <a:r>
              <a:rPr lang="ar-SA" sz="3200" dirty="0">
                <a:solidFill>
                  <a:srgbClr val="FF0000"/>
                </a:solidFill>
              </a:rPr>
              <a:t>العلاقات السياسة </a:t>
            </a:r>
            <a:r>
              <a:rPr lang="ar-SA" sz="3200" dirty="0"/>
              <a:t>:-  </a:t>
            </a:r>
            <a:r>
              <a:rPr lang="ar-SA" dirty="0"/>
              <a:t>وهي لون اخر من العلاقات الخارجية مثلا العلاقات السياسية بين اليونان وبين الحيثين ، وتدل على هذه العلاقات مجموعة من الوثائق الامبراطورية الحيثية حيث تشير بشكل متكرر إلى مملكة </a:t>
            </a:r>
            <a:r>
              <a:rPr lang="ar-SA" dirty="0" err="1"/>
              <a:t>أهياوه</a:t>
            </a:r>
            <a:r>
              <a:rPr lang="ar-SA" dirty="0"/>
              <a:t> وعلاقته بالملك الحيثي . والنصوص التي وردت فيها الاشارات تدل على أن مملكة </a:t>
            </a:r>
            <a:r>
              <a:rPr lang="ar-SA" dirty="0" err="1"/>
              <a:t>أهياوه</a:t>
            </a:r>
            <a:r>
              <a:rPr lang="ar-SA" dirty="0"/>
              <a:t> هذه تقع عبر البحار أو احد السواحل ويكاد يجمع الباحثين على ان كلمة </a:t>
            </a:r>
            <a:r>
              <a:rPr lang="ar-SA" dirty="0" err="1"/>
              <a:t>اهياوه</a:t>
            </a:r>
            <a:r>
              <a:rPr lang="ar-SA" dirty="0"/>
              <a:t> هي التحريف الحيثي لكلمة </a:t>
            </a:r>
            <a:r>
              <a:rPr lang="ar-SA" dirty="0" err="1"/>
              <a:t>آخيين</a:t>
            </a:r>
            <a:r>
              <a:rPr lang="ar-SA" dirty="0"/>
              <a:t> وهو الاسم الذي سمى به اليونان في الاشعار المنسوبة الى هوميروس .واهم ما في هذه الوثائق هو الاسلوب الذي كتبت به والاتجاه الذي يشير اليه هذا الاسلوب ،فملك الحيثيين الذي كان حاكم إمبراطورية قوية تعد من القوات العالمية بمفهوم ذلك العصر يخاطب ملك </a:t>
            </a:r>
            <a:r>
              <a:rPr lang="ar-SA" dirty="0" err="1"/>
              <a:t>الأهياوه</a:t>
            </a:r>
            <a:r>
              <a:rPr lang="ar-SA" dirty="0"/>
              <a:t> بلقب (( الاخ)) وفي شيء من الاحترام .</a:t>
            </a:r>
            <a:endParaRPr lang="en-US" dirty="0"/>
          </a:p>
          <a:p>
            <a:pPr marL="0" indent="0" algn="just">
              <a:buNone/>
            </a:pP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365260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عنصر نائب للمحتوى 3"/>
          <p:cNvSpPr>
            <a:spLocks noGrp="1"/>
          </p:cNvSpPr>
          <p:nvPr>
            <p:ph sz="half" idx="1"/>
          </p:nvPr>
        </p:nvSpPr>
        <p:spPr>
          <a:xfrm>
            <a:off x="611560" y="332656"/>
            <a:ext cx="8064896" cy="6192688"/>
          </a:xfrm>
          <a:solidFill>
            <a:schemeClr val="accent6">
              <a:lumMod val="20000"/>
              <a:lumOff val="80000"/>
            </a:schemeClr>
          </a:solidFill>
          <a:effectLst>
            <a:outerShdw blurRad="76200" dir="13500000" sy="23000" kx="1200000" algn="br"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ar-SA" sz="3200" dirty="0" smtClean="0"/>
              <a:t>وفي </a:t>
            </a:r>
            <a:r>
              <a:rPr lang="ar-SA" sz="3200" dirty="0"/>
              <a:t>بعض هذه الوثائق نجد الملك الحيثي يعترف بأن ملك </a:t>
            </a:r>
            <a:r>
              <a:rPr lang="ar-SA" sz="3200" dirty="0" err="1"/>
              <a:t>الاهياوه</a:t>
            </a:r>
            <a:r>
              <a:rPr lang="ar-SA" sz="3200" dirty="0"/>
              <a:t> ملك عظيم يقف على قدم المساوة مع ملوك مصر </a:t>
            </a:r>
            <a:r>
              <a:rPr lang="ar-SA" sz="3200" dirty="0" err="1"/>
              <a:t>وميتاني</a:t>
            </a:r>
            <a:r>
              <a:rPr lang="ar-SA" sz="3200" dirty="0"/>
              <a:t>  </a:t>
            </a:r>
            <a:r>
              <a:rPr lang="ar-SA" sz="3200" dirty="0" err="1"/>
              <a:t>وآشور</a:t>
            </a:r>
            <a:r>
              <a:rPr lang="ar-SA" sz="3200" dirty="0"/>
              <a:t> . كذلك تشير هذه الوثائق إلى أن اخاً لملك </a:t>
            </a:r>
            <a:r>
              <a:rPr lang="ar-SA" sz="3200" dirty="0" err="1"/>
              <a:t>الاهياوه</a:t>
            </a:r>
            <a:r>
              <a:rPr lang="ar-SA" sz="3200" dirty="0"/>
              <a:t> كان يحكم منطقة القسم الجنوبي الغربي من آسية الصغرى وإن كان عليه أن يعتبر حكمه لهذه المنطقة منحة من ملك الحيثيين ، وفي وثائق اخرى نرى مفاوضات دائرة تعثر احيانا وتوافق احيانا أخرى بين الملكين . وآخر ما نسمعه عن هذه العلاقات هو احتجاج من جانب الملك الحيثي على ملك </a:t>
            </a:r>
            <a:r>
              <a:rPr lang="ar-SA" sz="3200" dirty="0" err="1"/>
              <a:t>أهياوه</a:t>
            </a:r>
            <a:r>
              <a:rPr lang="ar-SA" sz="3200" dirty="0"/>
              <a:t> على اثر غارة قام بها </a:t>
            </a:r>
            <a:r>
              <a:rPr lang="ar-SA" sz="3200" dirty="0" err="1"/>
              <a:t>الآخيون</a:t>
            </a:r>
            <a:r>
              <a:rPr lang="ar-SA" sz="3200" dirty="0"/>
              <a:t> على قبرص في أواخر القرن الثالث عشر ق.م. وهكذا تظهر لنا هذه المجموعة من الوثائق أن ملك </a:t>
            </a:r>
            <a:r>
              <a:rPr lang="ar-SA" sz="3200" dirty="0" err="1"/>
              <a:t>الاخيين</a:t>
            </a:r>
            <a:r>
              <a:rPr lang="ar-SA" sz="3200" dirty="0"/>
              <a:t> قد امتّد نفوذه إلى مناطق واسعة في شرق البحر المتوسط . كما تشير بشكل ما إلى ان هذا الملك كان يعد مسؤولا عن الاعمال الاستفزازية التي كان يقوم بها غيره من الحكام </a:t>
            </a:r>
            <a:r>
              <a:rPr lang="ar-SA" sz="3200" dirty="0" err="1"/>
              <a:t>الآخيين</a:t>
            </a:r>
            <a:r>
              <a:rPr lang="ar-SA" sz="3200" dirty="0"/>
              <a:t> (اليونان) وهو امر تستطيع أن تفسره بان ملك </a:t>
            </a:r>
            <a:r>
              <a:rPr lang="ar-SA" sz="3200" dirty="0" err="1"/>
              <a:t>ميكيني</a:t>
            </a:r>
            <a:r>
              <a:rPr lang="ar-SA" sz="3200" dirty="0"/>
              <a:t> كان أقوى ملوك اليونان في الفترة التي شهدت علاقة الحيثين باليونان ، والتي امتدت من القرن الرابع عشر ق.م. حتى نهاية القرن الثالث عشر ق.م. وأن هذا الملك كان له نوع من السلطة السياسية على بقية بلاد ليونان ، وأن كنا على وجه التحديد هذه السلطة أو </a:t>
            </a:r>
            <a:r>
              <a:rPr lang="ar-SA" sz="3200" dirty="0" smtClean="0"/>
              <a:t>حدودها.</a:t>
            </a:r>
            <a:endParaRPr lang="en-US" sz="3200" dirty="0"/>
          </a:p>
        </p:txBody>
      </p:sp>
    </p:spTree>
    <p:extLst>
      <p:ext uri="{BB962C8B-B14F-4D97-AF65-F5344CB8AC3E}">
        <p14:creationId xmlns:p14="http://schemas.microsoft.com/office/powerpoint/2010/main" val="13406539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2185</TotalTime>
  <Words>1554</Words>
  <Application>Microsoft Office PowerPoint</Application>
  <PresentationFormat>عرض على الشاشة (3:4)‏</PresentationFormat>
  <Paragraphs>39</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ملتقى</vt:lpstr>
      <vt:lpstr>   الحضارة الميكنيية   /المرحلة الثانية /قسم التاريخ اعداد د. ذكرى عواد ياسر</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154</cp:revision>
  <dcterms:created xsi:type="dcterms:W3CDTF">2016-02-06T06:48:33Z</dcterms:created>
  <dcterms:modified xsi:type="dcterms:W3CDTF">2024-03-22T12:40:56Z</dcterms:modified>
</cp:coreProperties>
</file>